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Amatic SC"/>
      <p:regular r:id="rId23"/>
      <p:bold r:id="rId24"/>
    </p:embeddedFont>
    <p:embeddedFont>
      <p:font typeface="Source Code Pro"/>
      <p:regular r:id="rId25"/>
      <p:bold r:id="rId26"/>
      <p:italic r:id="rId27"/>
      <p:boldItalic r:id="rId28"/>
    </p:embeddedFont>
    <p:embeddedFont>
      <p:font typeface="Roboto Mon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DC33607-3C96-48B8-9CBA-A9036E3FFA26}">
  <a:tblStyle styleId="{2DC33607-3C96-48B8-9CBA-A9036E3FFA2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AmaticSC-bold.fntdata"/><Relationship Id="rId23" Type="http://schemas.openxmlformats.org/officeDocument/2006/relationships/font" Target="fonts/AmaticSC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SourceCodePro-bold.fntdata"/><Relationship Id="rId25" Type="http://schemas.openxmlformats.org/officeDocument/2006/relationships/font" Target="fonts/SourceCodePro-regular.fntdata"/><Relationship Id="rId28" Type="http://schemas.openxmlformats.org/officeDocument/2006/relationships/font" Target="fonts/SourceCodePro-boldItalic.fntdata"/><Relationship Id="rId27" Type="http://schemas.openxmlformats.org/officeDocument/2006/relationships/font" Target="fonts/SourceCodePr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Mon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Mono-italic.fntdata"/><Relationship Id="rId30" Type="http://schemas.openxmlformats.org/officeDocument/2006/relationships/font" Target="fonts/RobotoMono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RobotoMon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03eb2cf923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03eb2cf923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05a223170c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05a223170c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05a5c62657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05a5c62657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03eb2cf923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03eb2cf923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05a5c62657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05a5c62657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05a5c62657_2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05a5c62657_2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05a5c62657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05a5c62657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03eb2cf92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03eb2cf92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03eb2cf92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03eb2cf92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400">
                <a:solidFill>
                  <a:srgbClr val="666666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En el entorno actual, la búsqueda de mascotas, ya sea para adopción, compra o reencuentro con mascotas pérdidas, se ha vuelto una necesidad cada vez más evidente. A menudo, los canales disponibles para este propósito están fragmentados, no son fáciles de usar o carecen de efectividad para conectar a las personas con las mascotas que buscan.</a:t>
            </a:r>
            <a:endParaRPr sz="1400">
              <a:solidFill>
                <a:srgbClr val="666666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400">
                <a:solidFill>
                  <a:srgbClr val="666666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Para esto usaremos la metodología Lean Inception nos ayuda a alinear los objetivos de negocio con las necesidades del usuario de forma ágil y eficiente. Con este fin hemos utilizado varias herramientas clave para definir el alcance de una posible solución, asegurándonos de que resuelva las necesidades más críticas de los futuros Usuarios</a:t>
            </a:r>
            <a:endParaRPr sz="7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05a5c62657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05a5c62657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05a5c6265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05a5c6265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05a5c62657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05a5c62657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05a223170c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05a223170c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05a5c62657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05a5c62657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05a5c62657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05a5c62657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16.png"/><Relationship Id="rId7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15.png"/><Relationship Id="rId5" Type="http://schemas.openxmlformats.org/officeDocument/2006/relationships/image" Target="../media/image12.png"/><Relationship Id="rId6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071838" y="3619000"/>
            <a:ext cx="3000300" cy="13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Integrantes:</a:t>
            </a:r>
            <a:r>
              <a:rPr lang="es"/>
              <a:t>Yerko Gálvez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Iván Jiménez</a:t>
            </a:r>
            <a:endParaRPr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Fabian Ramirez</a:t>
            </a:r>
            <a:endParaRPr/>
          </a:p>
          <a:p>
            <a:pPr indent="457200" lvl="0" marL="3657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Docente: Antonio Gallardo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Sección: 007v</a:t>
            </a:r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3262" y="62425"/>
            <a:ext cx="3077472" cy="331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21300"/>
            <a:ext cx="2653051" cy="13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2"/>
          <p:cNvSpPr txBox="1"/>
          <p:nvPr>
            <p:ph type="title"/>
          </p:nvPr>
        </p:nvSpPr>
        <p:spPr>
          <a:xfrm>
            <a:off x="0" y="-11950"/>
            <a:ext cx="22134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Características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0700" y="8437"/>
            <a:ext cx="1883073" cy="5135062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4" name="Google Shape;12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2898" y="0"/>
            <a:ext cx="1883077" cy="514349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5" name="Google Shape;125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45100" y="2"/>
            <a:ext cx="1883075" cy="4002373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21300"/>
            <a:ext cx="9143999" cy="13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3"/>
          <p:cNvSpPr txBox="1"/>
          <p:nvPr>
            <p:ph type="title"/>
          </p:nvPr>
        </p:nvSpPr>
        <p:spPr>
          <a:xfrm>
            <a:off x="169750" y="-11950"/>
            <a:ext cx="21618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Secuencia MVP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5500" y="216650"/>
            <a:ext cx="3801600" cy="2882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85500" y="3099600"/>
            <a:ext cx="3801600" cy="192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33250"/>
            <a:ext cx="9143999" cy="13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4"/>
          <p:cNvSpPr txBox="1"/>
          <p:nvPr>
            <p:ph type="title"/>
          </p:nvPr>
        </p:nvSpPr>
        <p:spPr>
          <a:xfrm>
            <a:off x="3491100" y="0"/>
            <a:ext cx="21618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MVP Canvas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4"/>
          <p:cNvPicPr preferRelativeResize="0"/>
          <p:nvPr/>
        </p:nvPicPr>
        <p:blipFill rotWithShape="1">
          <a:blip r:embed="rId4">
            <a:alphaModFix/>
          </a:blip>
          <a:srcRect b="0" l="0" r="0" t="6985"/>
          <a:stretch/>
        </p:blipFill>
        <p:spPr>
          <a:xfrm>
            <a:off x="913463" y="620425"/>
            <a:ext cx="7317076" cy="452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" y="294700"/>
            <a:ext cx="9143999" cy="13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5"/>
          <p:cNvSpPr txBox="1"/>
          <p:nvPr>
            <p:ph type="title"/>
          </p:nvPr>
        </p:nvSpPr>
        <p:spPr>
          <a:xfrm>
            <a:off x="3194400" y="-38550"/>
            <a:ext cx="27552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Producción actual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5"/>
          <p:cNvSpPr txBox="1"/>
          <p:nvPr/>
        </p:nvSpPr>
        <p:spPr>
          <a:xfrm>
            <a:off x="2324825" y="4743300"/>
            <a:ext cx="501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https://ivanjimenezduoc.github.io/buscamascotas/</a:t>
            </a:r>
            <a:endParaRPr/>
          </a:p>
        </p:txBody>
      </p:sp>
      <p:pic>
        <p:nvPicPr>
          <p:cNvPr id="148" name="Google Shape;14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225" y="570300"/>
            <a:ext cx="8136190" cy="417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25010">
            <a:off x="1527375" y="2227275"/>
            <a:ext cx="2566725" cy="91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" y="294700"/>
            <a:ext cx="9143999" cy="13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6"/>
          <p:cNvSpPr txBox="1"/>
          <p:nvPr>
            <p:ph type="title"/>
          </p:nvPr>
        </p:nvSpPr>
        <p:spPr>
          <a:xfrm>
            <a:off x="3194400" y="-38550"/>
            <a:ext cx="27552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Test Automatizado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6"/>
          <p:cNvSpPr txBox="1"/>
          <p:nvPr/>
        </p:nvSpPr>
        <p:spPr>
          <a:xfrm>
            <a:off x="-321875" y="687275"/>
            <a:ext cx="4714800" cy="10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100"/>
              <a:t>Automatización de Pruebas</a:t>
            </a:r>
            <a:r>
              <a:rPr lang="es" sz="1100"/>
              <a:t>: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○"/>
            </a:pPr>
            <a:r>
              <a:rPr lang="es" sz="1100"/>
              <a:t>Integración de </a:t>
            </a:r>
            <a:r>
              <a:rPr b="1" lang="es" sz="1100"/>
              <a:t>Jest</a:t>
            </a:r>
            <a:r>
              <a:rPr lang="es" sz="1100"/>
              <a:t> para ejecutar pruebas unitarias.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" sz="1100"/>
              <a:t>Configuración de </a:t>
            </a:r>
            <a:r>
              <a:rPr b="1" lang="es" sz="1100"/>
              <a:t>Babel</a:t>
            </a:r>
            <a:r>
              <a:rPr lang="es" sz="1100"/>
              <a:t> para compatibilidad con JavaScript moderno y JSX.</a:t>
            </a:r>
            <a:endParaRPr sz="1100"/>
          </a:p>
        </p:txBody>
      </p:sp>
      <p:pic>
        <p:nvPicPr>
          <p:cNvPr id="157" name="Google Shape;15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1100" y="1842975"/>
            <a:ext cx="1628775" cy="263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06825" y="2571748"/>
            <a:ext cx="4859951" cy="242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970750" y="845250"/>
            <a:ext cx="5173225" cy="381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" y="294700"/>
            <a:ext cx="9143999" cy="13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7"/>
          <p:cNvSpPr txBox="1"/>
          <p:nvPr>
            <p:ph type="title"/>
          </p:nvPr>
        </p:nvSpPr>
        <p:spPr>
          <a:xfrm>
            <a:off x="3194400" y="-38550"/>
            <a:ext cx="27552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Test Automatizado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7"/>
          <p:cNvSpPr txBox="1"/>
          <p:nvPr/>
        </p:nvSpPr>
        <p:spPr>
          <a:xfrm>
            <a:off x="59125" y="687275"/>
            <a:ext cx="4714800" cy="10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100"/>
              <a:t>C</a:t>
            </a:r>
            <a:r>
              <a:rPr b="1" lang="es" sz="1100"/>
              <a:t>onfiguración del CI/CD</a:t>
            </a:r>
            <a:r>
              <a:rPr lang="es" sz="1100"/>
              <a:t>: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○"/>
            </a:pPr>
            <a:r>
              <a:rPr lang="es" sz="1100"/>
              <a:t>Creación de archivo </a:t>
            </a:r>
            <a:r>
              <a:rPr lang="es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.yml</a:t>
            </a:r>
            <a:r>
              <a:rPr lang="es" sz="1100"/>
              <a:t> para GitHub Actions.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" sz="1100"/>
              <a:t>Configuración de flujo para ejecutar pruebas en cada commit/pull request.</a:t>
            </a:r>
            <a:endParaRPr sz="1100"/>
          </a:p>
        </p:txBody>
      </p:sp>
      <p:pic>
        <p:nvPicPr>
          <p:cNvPr id="167" name="Google Shape;16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4050" y="533850"/>
            <a:ext cx="3520100" cy="40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04050" y="912600"/>
            <a:ext cx="3520110" cy="374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9525" y="2335400"/>
            <a:ext cx="5116225" cy="158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" y="294700"/>
            <a:ext cx="9143999" cy="13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8"/>
          <p:cNvSpPr txBox="1"/>
          <p:nvPr>
            <p:ph type="title"/>
          </p:nvPr>
        </p:nvSpPr>
        <p:spPr>
          <a:xfrm>
            <a:off x="2586588" y="-38550"/>
            <a:ext cx="39708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Conclusión / Aprendizajes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8"/>
          <p:cNvSpPr txBox="1"/>
          <p:nvPr/>
        </p:nvSpPr>
        <p:spPr>
          <a:xfrm>
            <a:off x="1822950" y="1611025"/>
            <a:ext cx="54981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Char char="-"/>
            </a:pPr>
            <a:r>
              <a:rPr b="1" lang="es" sz="1800">
                <a:latin typeface="Source Code Pro"/>
                <a:ea typeface="Source Code Pro"/>
                <a:cs typeface="Source Code Pro"/>
                <a:sym typeface="Source Code Pro"/>
              </a:rPr>
              <a:t>Uso de Learn Inception.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Char char="-"/>
            </a:pPr>
            <a:r>
              <a:rPr b="1" lang="es" sz="1800">
                <a:latin typeface="Source Code Pro"/>
                <a:ea typeface="Source Code Pro"/>
                <a:cs typeface="Source Code Pro"/>
                <a:sym typeface="Source Code Pro"/>
              </a:rPr>
              <a:t>Alineamiento del equipo.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Char char="-"/>
            </a:pPr>
            <a:r>
              <a:rPr b="1" lang="es" sz="1800">
                <a:latin typeface="Source Code Pro"/>
                <a:ea typeface="Source Code Pro"/>
                <a:cs typeface="Source Code Pro"/>
                <a:sym typeface="Source Code Pro"/>
              </a:rPr>
              <a:t>Enfocarnos en el problema y pensar en la solución.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21300"/>
            <a:ext cx="9143999" cy="134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type="title"/>
          </p:nvPr>
        </p:nvSpPr>
        <p:spPr>
          <a:xfrm>
            <a:off x="3599850" y="-11950"/>
            <a:ext cx="19443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QUÉ</a:t>
            </a:r>
            <a:r>
              <a:rPr lang="es"/>
              <a:t> VEREMOS </a:t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2534850" y="1198775"/>
            <a:ext cx="40743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b="1" lang="es">
                <a:solidFill>
                  <a:srgbClr val="000000"/>
                </a:solidFill>
              </a:rPr>
              <a:t>Introducción / Contexto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b="1" lang="es">
                <a:solidFill>
                  <a:srgbClr val="000000"/>
                </a:solidFill>
              </a:rPr>
              <a:t>O</a:t>
            </a:r>
            <a:r>
              <a:rPr b="1" lang="es">
                <a:solidFill>
                  <a:srgbClr val="000000"/>
                </a:solidFill>
              </a:rPr>
              <a:t>pportunity</a:t>
            </a:r>
            <a:r>
              <a:rPr b="1" lang="es">
                <a:solidFill>
                  <a:srgbClr val="000000"/>
                </a:solidFill>
              </a:rPr>
              <a:t> Canvas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b="1" lang="es">
                <a:solidFill>
                  <a:srgbClr val="000000"/>
                </a:solidFill>
              </a:rPr>
              <a:t>Visión de Producto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b="1" lang="es">
                <a:solidFill>
                  <a:srgbClr val="000000"/>
                </a:solidFill>
              </a:rPr>
              <a:t>Alcance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b="1" lang="es">
                <a:solidFill>
                  <a:srgbClr val="000000"/>
                </a:solidFill>
              </a:rPr>
              <a:t>Objetivo de Producto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b="1" lang="es">
                <a:solidFill>
                  <a:srgbClr val="000000"/>
                </a:solidFill>
              </a:rPr>
              <a:t>Persona / Usuario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b="1" lang="es">
                <a:solidFill>
                  <a:srgbClr val="000000"/>
                </a:solidFill>
              </a:rPr>
              <a:t>Características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b="1" lang="es">
                <a:solidFill>
                  <a:srgbClr val="000000"/>
                </a:solidFill>
              </a:rPr>
              <a:t>Secuencia MVP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b="1" lang="es">
                <a:solidFill>
                  <a:srgbClr val="000000"/>
                </a:solidFill>
              </a:rPr>
              <a:t>MVP Canvas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b="1" lang="es">
                <a:solidFill>
                  <a:srgbClr val="000000"/>
                </a:solidFill>
              </a:rPr>
              <a:t>Producción actual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b="1" lang="es">
                <a:solidFill>
                  <a:srgbClr val="000000"/>
                </a:solidFill>
              </a:rPr>
              <a:t>Test Automatizado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b="1" lang="es">
                <a:solidFill>
                  <a:srgbClr val="000000"/>
                </a:solidFill>
              </a:rPr>
              <a:t>Conclusión / Aprendizajes</a:t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21300"/>
            <a:ext cx="9143999" cy="134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>
            <p:ph type="title"/>
          </p:nvPr>
        </p:nvSpPr>
        <p:spPr>
          <a:xfrm>
            <a:off x="2663400" y="-11950"/>
            <a:ext cx="38172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 / Contexto</a:t>
            </a:r>
            <a:endParaRPr/>
          </a:p>
        </p:txBody>
      </p:sp>
      <p:sp>
        <p:nvSpPr>
          <p:cNvPr id="71" name="Google Shape;71;p15"/>
          <p:cNvSpPr txBox="1"/>
          <p:nvPr/>
        </p:nvSpPr>
        <p:spPr>
          <a:xfrm>
            <a:off x="1268450" y="1003125"/>
            <a:ext cx="7077600" cy="3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ource Code Pro"/>
              <a:buChar char="●"/>
            </a:pPr>
            <a:r>
              <a:rPr b="1" lang="es" sz="1800">
                <a:latin typeface="Source Code Pro"/>
                <a:ea typeface="Source Code Pro"/>
                <a:cs typeface="Source Code Pro"/>
                <a:sym typeface="Source Code Pro"/>
              </a:rPr>
              <a:t>La b</a:t>
            </a:r>
            <a:r>
              <a:rPr b="1" lang="es" sz="1800">
                <a:latin typeface="Source Code Pro"/>
                <a:ea typeface="Source Code Pro"/>
                <a:cs typeface="Source Code Pro"/>
                <a:sym typeface="Source Code Pro"/>
              </a:rPr>
              <a:t>úsqueda de mascotas (adopción, compra, reencuentro) es una necesidad creciente.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ource Code Pro"/>
              <a:buChar char="●"/>
            </a:pPr>
            <a:r>
              <a:rPr b="1" lang="es" sz="1800">
                <a:latin typeface="Source Code Pro"/>
                <a:ea typeface="Source Code Pro"/>
                <a:cs typeface="Source Code Pro"/>
                <a:sym typeface="Source Code Pro"/>
              </a:rPr>
              <a:t>Los canales actuales son fragmentados y poco efectivos.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ource Code Pro"/>
              <a:buChar char="●"/>
            </a:pPr>
            <a:r>
              <a:rPr b="1" lang="es" sz="1800">
                <a:latin typeface="Source Code Pro"/>
                <a:ea typeface="Source Code Pro"/>
                <a:cs typeface="Source Code Pro"/>
                <a:sym typeface="Source Code Pro"/>
              </a:rPr>
              <a:t>Enfoque en necesidades críticas de los usuarios.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0850"/>
            <a:ext cx="9143999" cy="1345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>
            <p:ph type="title"/>
          </p:nvPr>
        </p:nvSpPr>
        <p:spPr>
          <a:xfrm>
            <a:off x="3141563" y="-189025"/>
            <a:ext cx="29832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Opportunity Canvas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  </a:t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3950" y="682200"/>
            <a:ext cx="8758416" cy="440187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/>
        </p:nvSpPr>
        <p:spPr>
          <a:xfrm>
            <a:off x="2443050" y="315350"/>
            <a:ext cx="4257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Iniciativa: Ayudar a la comunidad Pet friendly</a:t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21300"/>
            <a:ext cx="9143999" cy="134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/>
          <p:nvPr>
            <p:ph type="title"/>
          </p:nvPr>
        </p:nvSpPr>
        <p:spPr>
          <a:xfrm>
            <a:off x="3029100" y="4850"/>
            <a:ext cx="3085800" cy="8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Visión de producto</a:t>
            </a:r>
            <a:endParaRPr/>
          </a:p>
        </p:txBody>
      </p:sp>
      <p:sp>
        <p:nvSpPr>
          <p:cNvPr id="86" name="Google Shape;86;p17"/>
          <p:cNvSpPr txBox="1"/>
          <p:nvPr/>
        </p:nvSpPr>
        <p:spPr>
          <a:xfrm>
            <a:off x="580500" y="1068625"/>
            <a:ext cx="79830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Para todas las personas que han perdido o encontrado una mascota y quieren reunirse con sus dueños,  Buscamascotas es un portal que simplifica y acelera este proceso de reencuentro. A diferencia de otros servicios pagos y complicados de usar, nuestro producto ofrece una plataforma fácil de navegar y completamente gratuita, donde los usuarios pueden acceder a herramientas efectivas para localizar a sus mascotas o conectar con quienes las han encontrado. Buscamascotas está diseñado para hacer que este momento difícil sea más llevadero, promoviendo la conexión rápida y directa entre la comunidad y sus mascotas.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45800"/>
            <a:ext cx="9143999" cy="1345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>
            <p:ph type="title"/>
          </p:nvPr>
        </p:nvSpPr>
        <p:spPr>
          <a:xfrm>
            <a:off x="3569925" y="0"/>
            <a:ext cx="13293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26902"/>
              <a:buNone/>
            </a:pPr>
            <a:r>
              <a:rPr lang="es" sz="3680"/>
              <a:t>Alcance</a:t>
            </a:r>
            <a:endParaRPr sz="3680"/>
          </a:p>
        </p:txBody>
      </p:sp>
      <p:graphicFrame>
        <p:nvGraphicFramePr>
          <p:cNvPr id="93" name="Google Shape;93;p18"/>
          <p:cNvGraphicFramePr/>
          <p:nvPr/>
        </p:nvGraphicFramePr>
        <p:xfrm>
          <a:off x="106975" y="735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{2DC33607-3C96-48B8-9CBA-A9036E3FFA26}</a:tableStyleId>
              </a:tblPr>
              <a:tblGrid>
                <a:gridCol w="4335850"/>
                <a:gridCol w="4594200"/>
              </a:tblGrid>
              <a:tr h="1486800">
                <a:tc>
                  <a:txBody>
                    <a:bodyPr/>
                    <a:lstStyle/>
                    <a:p>
                      <a:pPr indent="45720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7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Es</a:t>
                      </a:r>
                      <a:endParaRPr b="1" sz="17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45720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b="1"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Un portal</a:t>
                      </a:r>
                      <a:endParaRPr b="1"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b="1"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Servicio de Ayuda</a:t>
                      </a:r>
                      <a:endParaRPr b="1"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b="1"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Galería para Publicidad</a:t>
                      </a:r>
                      <a:endParaRPr b="1"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b="1"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Portal de Información</a:t>
                      </a:r>
                      <a:endParaRPr b="1"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b="1"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Gratuito para los usuarios</a:t>
                      </a:r>
                      <a:endParaRPr b="1" sz="800"/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   </a:t>
                      </a:r>
                      <a:r>
                        <a:rPr b="1" lang="es" sz="18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No Es</a:t>
                      </a:r>
                      <a:endParaRPr b="1" sz="18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b="1"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Red Social</a:t>
                      </a:r>
                      <a:endParaRPr b="1"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b="1"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Venta de productos Veterinarios</a:t>
                      </a:r>
                      <a:endParaRPr b="1"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b="1"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Venta de mascotas</a:t>
                      </a:r>
                      <a:endParaRPr b="1"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b="1"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Una fundación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</a:tr>
              <a:tr h="2574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   </a:t>
                      </a:r>
                      <a:r>
                        <a:rPr b="1" lang="es" sz="18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Hace</a:t>
                      </a:r>
                      <a:endParaRPr b="1" sz="18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1115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300"/>
                        <a:buFont typeface="Source Code Pro"/>
                        <a:buChar char="●"/>
                      </a:pPr>
                      <a:r>
                        <a:rPr b="1" lang="es" sz="13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Mostrar </a:t>
                      </a:r>
                      <a:r>
                        <a:rPr b="1" lang="es" sz="13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información</a:t>
                      </a:r>
                      <a:r>
                        <a:rPr b="1" lang="es" sz="13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 de Mascotas</a:t>
                      </a:r>
                      <a:endParaRPr b="1" sz="13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1115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300"/>
                        <a:buFont typeface="Source Code Pro"/>
                        <a:buChar char="●"/>
                      </a:pPr>
                      <a:r>
                        <a:rPr b="1" lang="es" sz="13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Publicaciones de mascotas perdidas y encontradas</a:t>
                      </a:r>
                      <a:endParaRPr b="1" sz="13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1115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300"/>
                        <a:buFont typeface="Source Code Pro"/>
                        <a:buChar char="●"/>
                      </a:pPr>
                      <a:r>
                        <a:rPr b="1" lang="es" sz="13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Perfil de mascotas</a:t>
                      </a:r>
                      <a:endParaRPr b="1" sz="13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1115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300"/>
                        <a:buFont typeface="Source Code Pro"/>
                        <a:buChar char="●"/>
                      </a:pPr>
                      <a:r>
                        <a:rPr b="1" lang="es" sz="13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Mensajería</a:t>
                      </a:r>
                      <a:r>
                        <a:rPr b="1" lang="es" sz="13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 con RRSS</a:t>
                      </a:r>
                      <a:endParaRPr b="1" sz="13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1115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300"/>
                        <a:buFont typeface="Source Code Pro"/>
                        <a:buChar char="●"/>
                      </a:pPr>
                      <a:r>
                        <a:rPr b="1" lang="es" sz="13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Geolocalizar publicaciones</a:t>
                      </a:r>
                      <a:endParaRPr b="1" sz="13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1115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300"/>
                        <a:buFont typeface="Source Code Pro"/>
                        <a:buChar char="●"/>
                      </a:pPr>
                      <a:r>
                        <a:rPr b="1" lang="es" sz="13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Mostrar Publicidad</a:t>
                      </a:r>
                      <a:endParaRPr b="1" sz="13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1115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300"/>
                        <a:buFont typeface="Source Code Pro"/>
                        <a:buChar char="●"/>
                      </a:pPr>
                      <a:r>
                        <a:rPr b="1" lang="es" sz="13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Plan de ayuda encontrar masota</a:t>
                      </a:r>
                      <a:endParaRPr b="1" sz="13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1115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300"/>
                        <a:buFont typeface="Source Code Pro"/>
                        <a:buChar char="●"/>
                      </a:pPr>
                      <a:r>
                        <a:rPr b="1" lang="es" sz="13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Portal 24x7 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   </a:t>
                      </a:r>
                      <a:r>
                        <a:rPr b="1" lang="es" sz="18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No Hace</a:t>
                      </a:r>
                      <a:endParaRPr b="1" sz="18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b="1"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Publicación</a:t>
                      </a:r>
                      <a:r>
                        <a:rPr b="1"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 de datos personales (Dueños)</a:t>
                      </a:r>
                      <a:endParaRPr b="1"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b="1"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Cobrar por </a:t>
                      </a:r>
                      <a:r>
                        <a:rPr b="1"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suscripción</a:t>
                      </a:r>
                      <a:endParaRPr b="1"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b="1"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Busqueda de mascotas </a:t>
                      </a:r>
                      <a:r>
                        <a:rPr b="1"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(solo entrega herramientas)</a:t>
                      </a:r>
                      <a:endParaRPr b="1"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b="1"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Streaming de datos</a:t>
                      </a:r>
                      <a:endParaRPr b="1"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9FC5E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7375"/>
            <a:ext cx="9143999" cy="134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>
            <p:ph type="title"/>
          </p:nvPr>
        </p:nvSpPr>
        <p:spPr>
          <a:xfrm>
            <a:off x="3055500" y="-25875"/>
            <a:ext cx="30330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 de Producto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9"/>
          <p:cNvSpPr txBox="1"/>
          <p:nvPr/>
        </p:nvSpPr>
        <p:spPr>
          <a:xfrm>
            <a:off x="126150" y="1072800"/>
            <a:ext cx="8891700" cy="40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Source Code Pro"/>
                <a:ea typeface="Source Code Pro"/>
                <a:cs typeface="Source Code Pro"/>
                <a:sym typeface="Source Code Pro"/>
              </a:rPr>
              <a:t>Durante el próximo año, Buscamascotas se enfocará en brindar a los dueños la satisfacción y alivio de reencontrarse con sus mascotas perdidas de la manera más rápida y sencilla posible. Nos proponemos facilitar miles de reencuentros, creando una experiencia emocionalmente </a:t>
            </a: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gratificante</a:t>
            </a:r>
            <a:r>
              <a:rPr lang="es" sz="1500">
                <a:latin typeface="Source Code Pro"/>
                <a:ea typeface="Source Code Pro"/>
                <a:cs typeface="Source Code Pro"/>
                <a:sym typeface="Source Code Pro"/>
              </a:rPr>
              <a:t> para los usuarios, donde cada publicación y búsqueda en nuestra plataforma aumente la esperanza de volver a casa con su mascota. Queremos que Buscamascotas se convierta en sinónimo de éxito y confianza en este proceso, asegurando que cada interacción con nuestra plataforma se traduzca en la alegría del reencuentro.</a:t>
            </a:r>
            <a:endParaRPr sz="15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21300"/>
            <a:ext cx="9143999" cy="13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0"/>
          <p:cNvSpPr txBox="1"/>
          <p:nvPr>
            <p:ph type="title"/>
          </p:nvPr>
        </p:nvSpPr>
        <p:spPr>
          <a:xfrm>
            <a:off x="3225300" y="-11950"/>
            <a:ext cx="26934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Persona / Usuario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07" name="Google Shape;107;p20"/>
          <p:cNvGraphicFramePr/>
          <p:nvPr/>
        </p:nvGraphicFramePr>
        <p:xfrm>
          <a:off x="200925" y="873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{2DC33607-3C96-48B8-9CBA-A9036E3FFA26}</a:tableStyleId>
              </a:tblPr>
              <a:tblGrid>
                <a:gridCol w="4371075"/>
                <a:gridCol w="4371075"/>
              </a:tblGrid>
              <a:tr h="2215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  Maria</a:t>
                      </a:r>
                      <a:endParaRPr b="1" sz="16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Perfil:</a:t>
                      </a:r>
                      <a:endParaRPr b="1" sz="16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Mujer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30 Años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Estudiante Duoc </a:t>
                      </a: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Maipú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Trabaja freelance Diseño gráfico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Viven </a:t>
                      </a: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Maipú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Tiene gatos y perros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Perdió</a:t>
                      </a: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 su perra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usa mucho las redes sociales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T="91425" marB="91425" marR="91425" marL="91425"/>
                </a:tc>
              </a:tr>
              <a:tr h="2053975">
                <a:tc>
                  <a:txBody>
                    <a:bodyPr/>
                    <a:lstStyle/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Comportamiento:</a:t>
                      </a:r>
                      <a:endParaRPr b="1" sz="10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Preocupada por el cuidado de sus mascotas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Trabaja desde casa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Compra bastante productos para sus mascotas</a:t>
                      </a:r>
                      <a:endParaRPr sz="16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Necesidad:</a:t>
                      </a:r>
                      <a:endParaRPr b="1" sz="10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Encontrar su perra lo antes posible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revisar un canal con </a:t>
                      </a: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información</a:t>
                      </a: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 sobre perros encontrados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prevenir que a sus otras mascotas les pase lo mismo</a:t>
                      </a:r>
                      <a:endParaRPr sz="16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08" name="Google Shape;10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9100" y="873800"/>
            <a:ext cx="3202899" cy="221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21300"/>
            <a:ext cx="9143999" cy="134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1"/>
          <p:cNvSpPr txBox="1"/>
          <p:nvPr>
            <p:ph type="title"/>
          </p:nvPr>
        </p:nvSpPr>
        <p:spPr>
          <a:xfrm>
            <a:off x="3225300" y="-11950"/>
            <a:ext cx="26934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Persona / Usuario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15" name="Google Shape;115;p21"/>
          <p:cNvGraphicFramePr/>
          <p:nvPr/>
        </p:nvGraphicFramePr>
        <p:xfrm>
          <a:off x="200925" y="865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{2DC33607-3C96-48B8-9CBA-A9036E3FFA26}</a:tableStyleId>
              </a:tblPr>
              <a:tblGrid>
                <a:gridCol w="4371075"/>
                <a:gridCol w="4371075"/>
              </a:tblGrid>
              <a:tr h="21142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  Raul</a:t>
                      </a:r>
                      <a:endParaRPr b="1" sz="16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Perfil:</a:t>
                      </a:r>
                      <a:endParaRPr b="1" sz="16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Hombre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27 Años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Estudiante Duoc Maipú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Trabaja en una bodega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Viven en Maipú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No tiene mascota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Solo usa instagram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T="91425" marB="91425" marR="91425" marL="91425"/>
                </a:tc>
              </a:tr>
              <a:tr h="1977800">
                <a:tc>
                  <a:txBody>
                    <a:bodyPr/>
                    <a:lstStyle/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Comportamiento:</a:t>
                      </a:r>
                      <a:endParaRPr b="1" sz="10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Empático y colaborativo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Alimenta perros callejeros y da hogar temporal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Pasa poco tiempo pendiente al </a:t>
                      </a: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teléfono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6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Necesidad:</a:t>
                      </a:r>
                      <a:endParaRPr b="1" sz="10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Encontrar al dueño de una mascota perdida o encontrarles un nuevo hogar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Source Code Pro"/>
                        <a:buChar char="●"/>
                      </a:pPr>
                      <a:r>
                        <a:rPr lang="es" sz="1200">
                          <a:solidFill>
                            <a:schemeClr val="accent1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Difusión efectiva de las mascotas a las que ayuda</a:t>
                      </a:r>
                      <a:endParaRPr sz="1200">
                        <a:solidFill>
                          <a:schemeClr val="accent1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16" name="Google Shape;11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0900" y="865225"/>
            <a:ext cx="3201101" cy="211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